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_rels/presentation.xml.rels" ContentType="application/vnd.openxmlformats-package.relationships+xml"/>
  <Override PartName="/ppt/media/image47.wmf" ContentType="image/x-wmf"/>
  <Override PartName="/ppt/media/image8.png" ContentType="image/png"/>
  <Override PartName="/ppt/media/image22.jpeg" ContentType="image/jpe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media/image21.tif" ContentType="image/tiff"/>
  <Override PartName="/ppt/media/image38.png" ContentType="image/png"/>
  <Override PartName="/ppt/media/image48.wmf" ContentType="image/x-wmf"/>
  <Override PartName="/ppt/media/image18.png" ContentType="image/png"/>
  <Override PartName="/ppt/media/image30.jpeg" ContentType="image/jpeg"/>
  <Override PartName="/ppt/media/image3.png" ContentType="image/png"/>
  <Override PartName="/ppt/media/image17.jpeg" ContentType="image/jpeg"/>
  <Override PartName="/ppt/media/image50.wmf" ContentType="image/x-wmf"/>
  <Override PartName="/ppt/media/image15.jpeg" ContentType="image/jpeg"/>
  <Override PartName="/ppt/media/image5.png" ContentType="image/png"/>
  <Override PartName="/ppt/media/image20.png" ContentType="image/png"/>
  <Override PartName="/ppt/media/image49.wmf" ContentType="image/x-wmf"/>
  <Override PartName="/ppt/media/image9.jpeg" ContentType="image/jpeg"/>
  <Override PartName="/ppt/media/image35.png" ContentType="image/png"/>
  <Override PartName="/ppt/media/image42.tif" ContentType="image/tiff"/>
  <Override PartName="/ppt/media/image23.png" ContentType="image/png"/>
  <Override PartName="/ppt/media/image14.jpeg" ContentType="image/jpeg"/>
  <Override PartName="/ppt/media/image12.jpeg" ContentType="image/jpeg"/>
  <Override PartName="/ppt/media/image13.jpeg" ContentType="image/jpeg"/>
  <Override PartName="/ppt/media/image29.jpeg" ContentType="image/jpeg"/>
  <Override PartName="/ppt/media/image10.jpeg" ContentType="image/jpeg"/>
  <Override PartName="/ppt/media/image34.png" ContentType="image/png"/>
  <Override PartName="/ppt/media/image39.png" ContentType="image/png"/>
  <Override PartName="/ppt/media/image11.jpeg" ContentType="image/jpeg"/>
  <Override PartName="/ppt/media/image44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6.png" ContentType="image/png"/>
  <Override PartName="/ppt/media/image45.wmf" ContentType="image/x-wmf"/>
  <Override PartName="/ppt/media/image27.png" ContentType="image/png"/>
  <Override PartName="/ppt/media/image7.png" ContentType="image/png"/>
  <Override PartName="/ppt/media/image46.wmf" ContentType="image/x-wmf"/>
  <Override PartName="/ppt/media/image41.jpeg" ContentType="image/jpeg"/>
  <Override PartName="/ppt/media/image4.png" ContentType="image/png"/>
  <Override PartName="/ppt/media/image2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3.jpeg" ContentType="image/jpeg"/>
  <Override PartName="/ppt/media/image40.png" ContentType="image/png"/>
  <Override PartName="/ppt/media/image43.png" ContentType="image/png"/>
  <Override PartName="/ppt/media/image16.jpeg" ContentType="image/jpeg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0.xml.rels" ContentType="application/vnd.openxmlformats-package.relationships+xml"/>
  <Override PartName="/ppt/slides/_rels/slide34.xml.rels" ContentType="application/vnd.openxmlformats-package.relationships+xml"/>
  <Override PartName="/ppt/slides/_rels/slide42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41.xml.rels" ContentType="application/vnd.openxmlformats-package.relationships+xml"/>
  <Override PartName="/ppt/slides/_rels/slide3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0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</p:sldIdLst>
  <p:sldSz cx="9144000" cy="6858000"/>
  <p:notesSz cx="10234612" cy="70993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4CC940A-D018-4F15-B146-273804C300F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C6E2A6D-18F8-47B4-A266-30D34B16489F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EDAAAD3-1334-4017-840F-E3B7FE8BB3F9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A3F41F1-DEAA-4275-8CDE-A0288F0D7925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70E8CB2E-38F7-44C2-9CFF-6C613014676E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76AF580-C058-4378-AFDD-680C2535BE2A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10E9CD6-1FB6-4589-BCD6-648EE858F348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1AB7371-B6BE-49D9-912A-703D007401A8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0D8B8357-AB74-4A15-98C3-EF12A48A482B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FC237B6-61A6-447D-8843-3AF327314E0D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FDF4D40-EAC1-4E5D-8401-5C3C4D826EF1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A26AD8E-A917-46AF-AE65-CCC88D7E868D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04C6963-EA51-44E1-A01E-6415E2058BF3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2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AEE1910-35AC-4BE8-BDF3-146FE1763E99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5B19FC8F-9BB7-4AA3-9D02-2E4DBE8C02B6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495F2587-1779-4D70-8E57-1198819DCFF2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835204CF-84DB-4B29-8596-1F9FDD841174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5D6BE54-9C38-4ED0-B6DD-36D48C42B67D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4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C47CF4A-AA7B-4D67-BFFA-F0A9FA829C85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08EBBAB-20A0-4458-8B0E-087A82D3DDBD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F6B0C5C2-A9F1-46FF-AAC6-E59211AD3F61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E43796E4-488F-417F-844E-A7ED48959F69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61E62E6F-D39C-4FAE-80F1-0CB5F3688F40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6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DED6870B-D201-450D-8194-0DB89F082C2F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A18CDED5-6246-4901-9AAE-1EB7CAF0F3D6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CC948CF0-B9D9-4F7D-A5C8-34D5EDE7B5D6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74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32E8BA29-4911-4BF5-9703-3809D098B343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1C6255BE-0719-47F1-9A00-74DC8837765D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Chapter 1 — Computer Abstractions and Technology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5799240" y="6745320"/>
            <a:ext cx="4434840" cy="35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>
            <a:noAutofit/>
          </a:bodyPr>
          <a:p>
            <a:pPr algn="r">
              <a:lnSpc>
                <a:spcPct val="100000"/>
              </a:lnSpc>
            </a:pPr>
            <a:fld id="{2A635A1B-A2E3-4FC1-B433-CDA01369D0FE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sldImg"/>
          </p:nvPr>
        </p:nvSpPr>
        <p:spPr>
          <a:xfrm>
            <a:off x="3343320" y="533520"/>
            <a:ext cx="3548880" cy="2661480"/>
          </a:xfrm>
          <a:prstGeom prst="rect">
            <a:avLst/>
          </a:prstGeom>
        </p:spPr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1363680" y="3371760"/>
            <a:ext cx="7506720" cy="3193200"/>
          </a:xfrm>
          <a:prstGeom prst="rect">
            <a:avLst/>
          </a:prstGeom>
        </p:spPr>
        <p:txBody>
          <a:bodyPr lIns="96840" rIns="9684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2" name="CustomShape 2" hidden="1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1619280" y="1125360"/>
            <a:ext cx="27720" cy="5731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1981080" y="198756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1763640" y="2708280"/>
            <a:ext cx="7379640" cy="723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0" y="0"/>
            <a:ext cx="9143280" cy="1124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Picture 8" descr="MKP-logo-white-transparent"/>
          <p:cNvPicPr/>
          <p:nvPr/>
        </p:nvPicPr>
        <p:blipFill>
          <a:blip r:embed="rId3"/>
          <a:stretch/>
        </p:blipFill>
        <p:spPr>
          <a:xfrm>
            <a:off x="179280" y="339840"/>
            <a:ext cx="1359720" cy="424800"/>
          </a:xfrm>
          <a:prstGeom prst="rect">
            <a:avLst/>
          </a:prstGeom>
          <a:ln>
            <a:noFill/>
          </a:ln>
        </p:spPr>
      </p:pic>
      <p:sp>
        <p:nvSpPr>
          <p:cNvPr id="8" name="CustomShape 7"/>
          <p:cNvSpPr/>
          <p:nvPr/>
        </p:nvSpPr>
        <p:spPr>
          <a:xfrm>
            <a:off x="0" y="1125360"/>
            <a:ext cx="9143280" cy="16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8"/>
          <p:cNvSpPr/>
          <p:nvPr/>
        </p:nvSpPr>
        <p:spPr>
          <a:xfrm>
            <a:off x="1619280" y="549360"/>
            <a:ext cx="27720" cy="57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" name="Picture 11" descr="Title"/>
          <p:cNvPicPr/>
          <p:nvPr/>
        </p:nvPicPr>
        <p:blipFill>
          <a:blip r:embed="rId4"/>
          <a:stretch/>
        </p:blipFill>
        <p:spPr>
          <a:xfrm>
            <a:off x="1763640" y="115920"/>
            <a:ext cx="6423840" cy="853200"/>
          </a:xfrm>
          <a:prstGeom prst="rect">
            <a:avLst/>
          </a:prstGeom>
          <a:ln>
            <a:noFill/>
          </a:ln>
        </p:spPr>
      </p:pic>
      <p:sp>
        <p:nvSpPr>
          <p:cNvPr id="11" name="PlaceHolder 9"/>
          <p:cNvSpPr>
            <a:spLocks noGrp="1"/>
          </p:cNvSpPr>
          <p:nvPr>
            <p:ph type="title"/>
          </p:nvPr>
        </p:nvSpPr>
        <p:spPr>
          <a:xfrm>
            <a:off x="684360" y="-45720"/>
            <a:ext cx="82591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laceHolder 3"/>
          <p:cNvSpPr>
            <a:spLocks noGrp="1"/>
          </p:cNvSpPr>
          <p:nvPr>
            <p:ph type="title"/>
          </p:nvPr>
        </p:nvSpPr>
        <p:spPr>
          <a:xfrm>
            <a:off x="684360" y="-45720"/>
            <a:ext cx="82591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68360" y="260280"/>
            <a:ext cx="35640" cy="381564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Picture 6" descr="MKP-logo"/>
          <p:cNvPicPr/>
          <p:nvPr/>
        </p:nvPicPr>
        <p:blipFill>
          <a:blip r:embed="rId2"/>
          <a:stretch/>
        </p:blipFill>
        <p:spPr>
          <a:xfrm>
            <a:off x="179280" y="6308640"/>
            <a:ext cx="1370880" cy="42804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250920" y="981000"/>
            <a:ext cx="8568720" cy="70560"/>
          </a:xfrm>
          <a:prstGeom prst="rect">
            <a:avLst/>
          </a:prstGeom>
          <a:gradFill rotWithShape="0">
            <a:gsLst>
              <a:gs pos="0">
                <a:srgbClr val="0039a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409840" y="1844640"/>
            <a:ext cx="583164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 Black"/>
                <a:ea typeface="SimSun"/>
              </a:rPr>
              <a:t>Topic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268360" y="3068640"/>
            <a:ext cx="583164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 Black"/>
                <a:ea typeface="SimSun"/>
              </a:rPr>
              <a:t>Introduction to Computer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9011D1D4-E527-4CDF-ACBD-47ECD258BDA5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292" name="Picture 2" descr="CoinCo Model USQ-712 Coin Changer"/>
          <p:cNvPicPr/>
          <p:nvPr/>
        </p:nvPicPr>
        <p:blipFill>
          <a:blip r:embed="rId1"/>
          <a:stretch/>
        </p:blipFill>
        <p:spPr>
          <a:xfrm>
            <a:off x="685800" y="380880"/>
            <a:ext cx="2882160" cy="58665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293" name="CustomShape 2"/>
          <p:cNvSpPr/>
          <p:nvPr/>
        </p:nvSpPr>
        <p:spPr>
          <a:xfrm>
            <a:off x="3995640" y="1236600"/>
            <a:ext cx="4190400" cy="35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CoinCo USQ-712 coin changer.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8-bit Motorola 68HC912.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CD5E3BF6-BFE9-4D6B-8E06-DACDDE63FF9C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57640" y="2308320"/>
            <a:ext cx="3885480" cy="25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Garmin Nüvi GPS Receiver</a:t>
            </a:r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32-bit.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7" name="图片 1" descr=""/>
          <p:cNvPicPr/>
          <p:nvPr/>
        </p:nvPicPr>
        <p:blipFill>
          <a:blip r:embed="rId1"/>
          <a:stretch/>
        </p:blipFill>
        <p:spPr>
          <a:xfrm>
            <a:off x="324000" y="2284560"/>
            <a:ext cx="4465080" cy="250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88793045-9A90-48F0-8454-7E8759AE8C62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114800" y="1365120"/>
            <a:ext cx="5028480" cy="35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Motorola i1000plus iDEN Multi-Service Digital Phone.</a:t>
            </a:r>
            <a:br/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Motorola 32-bit MCORE.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0" name="Picture 3" descr="Motorola i1000plus Cell Phone"/>
          <p:cNvPicPr/>
          <p:nvPr/>
        </p:nvPicPr>
        <p:blipFill>
          <a:blip r:embed="rId1"/>
          <a:stretch/>
        </p:blipFill>
        <p:spPr>
          <a:xfrm>
            <a:off x="914400" y="304920"/>
            <a:ext cx="2971080" cy="58665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301" name="CustomShape 3"/>
          <p:cNvSpPr/>
          <p:nvPr/>
        </p:nvSpPr>
        <p:spPr>
          <a:xfrm>
            <a:off x="414216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48269EDD-2CFD-49FB-9BDA-9869B314DED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71680" y="4214880"/>
            <a:ext cx="8214480" cy="10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Nintendo Wii Controller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IBM 32-bit Power RISC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4" name="图片 6" descr="wii.jpg"/>
          <p:cNvPicPr/>
          <p:nvPr/>
        </p:nvPicPr>
        <p:blipFill>
          <a:blip r:embed="rId1"/>
          <a:stretch/>
        </p:blipFill>
        <p:spPr>
          <a:xfrm>
            <a:off x="2571840" y="1357200"/>
            <a:ext cx="4761720" cy="2133000"/>
          </a:xfrm>
          <a:prstGeom prst="rect">
            <a:avLst/>
          </a:prstGeom>
          <a:ln>
            <a:noFill/>
          </a:ln>
        </p:spPr>
      </p:pic>
      <p:pic>
        <p:nvPicPr>
          <p:cNvPr id="305" name="图片 8" descr="mainLogo.png"/>
          <p:cNvPicPr/>
          <p:nvPr/>
        </p:nvPicPr>
        <p:blipFill>
          <a:blip r:embed="rId2"/>
          <a:stretch/>
        </p:blipFill>
        <p:spPr>
          <a:xfrm>
            <a:off x="2357280" y="2643120"/>
            <a:ext cx="1285200" cy="56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222270B8-8155-438E-9A0E-4E7FF6184D5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495680" y="1413000"/>
            <a:ext cx="4266360" cy="30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Apple iPad </a:t>
            </a:r>
            <a:br/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Apple A4,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a 32-bit ARM RISC.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8" name="图片 5" descr="ipad.jpg"/>
          <p:cNvPicPr/>
          <p:nvPr/>
        </p:nvPicPr>
        <p:blipFill>
          <a:blip r:embed="rId1"/>
          <a:stretch/>
        </p:blipFill>
        <p:spPr>
          <a:xfrm>
            <a:off x="285840" y="1285920"/>
            <a:ext cx="3785400" cy="49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9016F53B-CCD3-489D-A4D6-E442C34C4F4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140360" y="2193840"/>
            <a:ext cx="4622040" cy="30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Apple iWatch </a:t>
            </a:r>
            <a:br/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32-bit Apple A6 and M7 Coprocessor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1" name="图片 1" descr=""/>
          <p:cNvPicPr/>
          <p:nvPr/>
        </p:nvPicPr>
        <p:blipFill>
          <a:blip r:embed="rId1"/>
          <a:srcRect l="24747" t="0" r="24403" b="-335"/>
          <a:stretch/>
        </p:blipFill>
        <p:spPr>
          <a:xfrm>
            <a:off x="755640" y="1844640"/>
            <a:ext cx="3094920" cy="392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15AEFD25-1502-4A52-9E26-0FEAD1ADE2A2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4140360" y="1700280"/>
            <a:ext cx="4622040" cy="35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HUAWEI P20 Pro</a:t>
            </a:r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8 64-bit ARMv8-A, the same architecture as iPhone X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718160" y="58910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15" name="图片 2" descr=""/>
          <p:cNvPicPr/>
          <p:nvPr/>
        </p:nvPicPr>
        <p:blipFill>
          <a:blip r:embed="rId1"/>
          <a:stretch/>
        </p:blipFill>
        <p:spPr>
          <a:xfrm>
            <a:off x="378000" y="1265400"/>
            <a:ext cx="3761640" cy="477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64073479-332A-40CB-8648-DC8ACF828FE6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890960" y="1660680"/>
            <a:ext cx="4037760" cy="35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Sony Aibo ERS-110 Robotic Dog.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 </a:t>
            </a:r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64-bit MIPS RISC.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8" name="Picture 3" descr="Sony Aibo"/>
          <p:cNvPicPr/>
          <p:nvPr/>
        </p:nvPicPr>
        <p:blipFill>
          <a:blip r:embed="rId1"/>
          <a:stretch/>
        </p:blipFill>
        <p:spPr>
          <a:xfrm>
            <a:off x="395280" y="1506600"/>
            <a:ext cx="4419000" cy="38664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319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3DE10917-1EAE-447E-AEB7-EF76EE62878E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21" name="Picture 10" descr="f01-05-P374493"/>
          <p:cNvPicPr/>
          <p:nvPr/>
        </p:nvPicPr>
        <p:blipFill>
          <a:blip r:embed="rId1"/>
          <a:stretch/>
        </p:blipFill>
        <p:spPr>
          <a:xfrm>
            <a:off x="2484360" y="1360440"/>
            <a:ext cx="3828240" cy="437292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Anatomy of a Computer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826920" y="2008080"/>
            <a:ext cx="1078920" cy="720000"/>
          </a:xfrm>
          <a:prstGeom prst="borderCallout1">
            <a:avLst>
              <a:gd name="adj1" fmla="val 15861"/>
              <a:gd name="adj2" fmla="val 107060"/>
              <a:gd name="adj3" fmla="val 17843"/>
              <a:gd name="adj4" fmla="val 168236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Output device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826920" y="4941720"/>
            <a:ext cx="1078920" cy="720000"/>
          </a:xfrm>
          <a:prstGeom prst="borderCallout1">
            <a:avLst>
              <a:gd name="adj1" fmla="val 15861"/>
              <a:gd name="adj2" fmla="val 107060"/>
              <a:gd name="adj3" fmla="val 40528"/>
              <a:gd name="adj4" fmla="val 175884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Input device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7020000" y="4889520"/>
            <a:ext cx="1078920" cy="720000"/>
          </a:xfrm>
          <a:prstGeom prst="borderCallout1">
            <a:avLst>
              <a:gd name="adj1" fmla="val 15861"/>
              <a:gd name="adj2" fmla="val -7060"/>
              <a:gd name="adj3" fmla="val 49560"/>
              <a:gd name="adj4" fmla="val -84264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Input device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7020000" y="3449520"/>
            <a:ext cx="1078920" cy="720000"/>
          </a:xfrm>
          <a:prstGeom prst="borderCallout1">
            <a:avLst>
              <a:gd name="adj1" fmla="val 15861"/>
              <a:gd name="adj2" fmla="val -7060"/>
              <a:gd name="adj3" fmla="val 63875"/>
              <a:gd name="adj4" fmla="val -135736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Network cable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77DAF879-05B2-4089-88D6-369F5A73C7E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Opening the Box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9" name="Picture 17" descr="f01-07-P374493"/>
          <p:cNvPicPr/>
          <p:nvPr/>
        </p:nvPicPr>
        <p:blipFill>
          <a:blip r:embed="rId1"/>
          <a:stretch/>
        </p:blipFill>
        <p:spPr>
          <a:xfrm>
            <a:off x="324000" y="907920"/>
            <a:ext cx="5095080" cy="5515920"/>
          </a:xfrm>
          <a:prstGeom prst="rect">
            <a:avLst/>
          </a:prstGeom>
          <a:ln>
            <a:noFill/>
          </a:ln>
        </p:spPr>
      </p:pic>
      <p:pic>
        <p:nvPicPr>
          <p:cNvPr id="330" name="Picture 18" descr="f01-08-P374493"/>
          <p:cNvPicPr/>
          <p:nvPr/>
        </p:nvPicPr>
        <p:blipFill>
          <a:blip r:embed="rId2"/>
          <a:stretch/>
        </p:blipFill>
        <p:spPr>
          <a:xfrm>
            <a:off x="5867280" y="2637000"/>
            <a:ext cx="2736000" cy="3626640"/>
          </a:xfrm>
          <a:prstGeom prst="rect">
            <a:avLst/>
          </a:prstGeom>
          <a:ln>
            <a:noFill/>
          </a:ln>
        </p:spPr>
      </p:pic>
      <p:sp>
        <p:nvSpPr>
          <p:cNvPr id="331" name="CustomShape 3"/>
          <p:cNvSpPr/>
          <p:nvPr/>
        </p:nvSpPr>
        <p:spPr>
          <a:xfrm>
            <a:off x="1270800" y="6403680"/>
            <a:ext cx="4077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Dual-Inline-Memory-Modules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4F6FDF01-53AE-4BA8-8C63-1E5F15651CD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The Computer Revolution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Progress in computer technology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Moore’s Law 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Makes novel applications feasible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Auto pilot vehicle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Cell phones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Robotic arms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Internet+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……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Computers are pervasive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785CD28F-A94B-4603-87EA-E02EC2DE492F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Inside the Processor (CPU)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Datapath: performs operations on data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Control: controls how data flows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Cache memory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Small fast SRAM memory for immediate access to data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2B06003D-0885-403D-A35B-A1A9ED7A8AD6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Inside the Processor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684360" y="1125360"/>
            <a:ext cx="8270280" cy="7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AMD Barcelona: 4 processor cores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8" name="Picture 20" descr="f01-09-P374493"/>
          <p:cNvPicPr/>
          <p:nvPr/>
        </p:nvPicPr>
        <p:blipFill>
          <a:blip r:embed="rId1"/>
          <a:stretch/>
        </p:blipFill>
        <p:spPr>
          <a:xfrm>
            <a:off x="900000" y="2060640"/>
            <a:ext cx="7703280" cy="34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B68A27B2-B66F-4826-823B-EAEC3E2C4203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40" name="Picture 11" descr="flash-cards"/>
          <p:cNvPicPr/>
          <p:nvPr/>
        </p:nvPicPr>
        <p:blipFill>
          <a:blip r:embed="rId1"/>
          <a:stretch/>
        </p:blipFill>
        <p:spPr>
          <a:xfrm>
            <a:off x="6448320" y="1197000"/>
            <a:ext cx="2694960" cy="202968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Peripheral – Memory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684360" y="1125360"/>
            <a:ext cx="8270280" cy="24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Volatile main memory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Loses instructions and data when power off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Non-volatile secondary memory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Magnetic disk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Flash memory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Optical disk (CDROM, DVD)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3" name="Picture 9" descr="hard-disk-drive"/>
          <p:cNvPicPr/>
          <p:nvPr/>
        </p:nvPicPr>
        <p:blipFill>
          <a:blip r:embed="rId2"/>
          <a:stretch/>
        </p:blipFill>
        <p:spPr>
          <a:xfrm>
            <a:off x="611280" y="3716280"/>
            <a:ext cx="4536360" cy="2556720"/>
          </a:xfrm>
          <a:prstGeom prst="rect">
            <a:avLst/>
          </a:prstGeom>
          <a:ln>
            <a:noFill/>
          </a:ln>
        </p:spPr>
      </p:pic>
      <p:pic>
        <p:nvPicPr>
          <p:cNvPr id="344" name="Picture 10" descr="flash-memory-exploded"/>
          <p:cNvPicPr/>
          <p:nvPr/>
        </p:nvPicPr>
        <p:blipFill>
          <a:blip r:embed="rId3"/>
          <a:stretch/>
        </p:blipFill>
        <p:spPr>
          <a:xfrm>
            <a:off x="6659640" y="3141720"/>
            <a:ext cx="1828080" cy="1370880"/>
          </a:xfrm>
          <a:prstGeom prst="rect">
            <a:avLst/>
          </a:prstGeom>
          <a:ln>
            <a:noFill/>
          </a:ln>
        </p:spPr>
      </p:pic>
      <p:pic>
        <p:nvPicPr>
          <p:cNvPr id="345" name="Picture 12" descr="dvd-drive"/>
          <p:cNvPicPr/>
          <p:nvPr/>
        </p:nvPicPr>
        <p:blipFill>
          <a:blip r:embed="rId4"/>
          <a:stretch/>
        </p:blipFill>
        <p:spPr>
          <a:xfrm>
            <a:off x="5508720" y="4797360"/>
            <a:ext cx="2453400" cy="145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7DAE6D61-BCEE-4502-AE3C-FFC1C4032B9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Peripheral – Networks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684360" y="1125360"/>
            <a:ext cx="8270280" cy="28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Communication and resource sharing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Local area network (LAN): Ethernet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Within a building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Wide area network (WAN): the Internet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Wireless network: WiFi, Bluetooth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9" name="Picture 8" descr="wireless-router"/>
          <p:cNvPicPr/>
          <p:nvPr/>
        </p:nvPicPr>
        <p:blipFill>
          <a:blip r:embed="rId1"/>
          <a:stretch/>
        </p:blipFill>
        <p:spPr>
          <a:xfrm>
            <a:off x="5076720" y="3879720"/>
            <a:ext cx="2523240" cy="2591640"/>
          </a:xfrm>
          <a:prstGeom prst="rect">
            <a:avLst/>
          </a:prstGeom>
          <a:ln>
            <a:noFill/>
          </a:ln>
        </p:spPr>
      </p:pic>
      <p:pic>
        <p:nvPicPr>
          <p:cNvPr id="350" name="Picture 8" descr="Network card.jpg"/>
          <p:cNvPicPr/>
          <p:nvPr/>
        </p:nvPicPr>
        <p:blipFill>
          <a:blip r:embed="rId2"/>
          <a:stretch/>
        </p:blipFill>
        <p:spPr>
          <a:xfrm>
            <a:off x="1403280" y="4206960"/>
            <a:ext cx="2699640" cy="199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8" descr="https://timgsa.baidu.com/timg?image&amp;quality=80&amp;size=b9999_10000&amp;sec=1505121221837&amp;di=3563d72a3f70302b02dcb69c80772285&amp;imgtype=0&amp;src=http%3A%2F%2Fa1.att.hudong.com%2F86%2F97%2F01300000433093127725971999818.jpg"/>
          <p:cNvPicPr/>
          <p:nvPr/>
        </p:nvPicPr>
        <p:blipFill>
          <a:blip r:embed="rId1"/>
          <a:stretch/>
        </p:blipFill>
        <p:spPr>
          <a:xfrm>
            <a:off x="4672080" y="569880"/>
            <a:ext cx="4471200" cy="335376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A5FED899-04E5-455A-89BF-1D9F35B6A8D5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Peripheral – others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4" name="Picture 2" descr="https://upload.wikimedia.org/wikipedia/commons/thumb/4/4e/Personal_computer%2C_exploded_6.svg/1448px-Personal_computer%2C_exploded_6.svg.png"/>
          <p:cNvPicPr/>
          <p:nvPr/>
        </p:nvPicPr>
        <p:blipFill>
          <a:blip r:embed="rId2"/>
          <a:stretch/>
        </p:blipFill>
        <p:spPr>
          <a:xfrm>
            <a:off x="1603440" y="2703600"/>
            <a:ext cx="6420600" cy="387288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6927480" y="5940360"/>
            <a:ext cx="2044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(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Source: Wikipedia.org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2268360" y="3573360"/>
            <a:ext cx="1942560" cy="559800"/>
          </a:xfrm>
          <a:prstGeom prst="ellipse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D715B2F7-C32E-4F12-B2E9-25EDCDE91FD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Together with Software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2987640" y="1341360"/>
            <a:ext cx="5687280" cy="48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Application software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Written in high-level language (HLL)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System software /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OS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Operating System: service code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Handling input/output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Managing memory and storage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Scheduling tasks &amp; sharing resources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Written in C and assembly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Hardware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Processor, memory, I/O controllers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0" name="Picture 4" descr="f01-02-P374493"/>
          <p:cNvPicPr/>
          <p:nvPr/>
        </p:nvPicPr>
        <p:blipFill>
          <a:blip r:embed="rId1"/>
          <a:stretch/>
        </p:blipFill>
        <p:spPr>
          <a:xfrm>
            <a:off x="492120" y="2700360"/>
            <a:ext cx="2399760" cy="239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5DCFCC44-A625-48A8-9BD8-9FFB21588B6F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Levels of Program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68360" y="1125360"/>
            <a:ext cx="496656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50000"/>
              </a:lnSpc>
              <a:spcBef>
                <a:spcPts val="40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High-level language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spcBef>
                <a:spcPts val="36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What we use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40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Assembly language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spcBef>
                <a:spcPts val="36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What both we and computers can use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Bef>
                <a:spcPts val="40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Machine instruction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50000"/>
              </a:lnSpc>
              <a:spcBef>
                <a:spcPts val="36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What computers use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4" name="Picture 4" descr="f01-03-P374493"/>
          <p:cNvPicPr/>
          <p:nvPr/>
        </p:nvPicPr>
        <p:blipFill>
          <a:blip r:embed="rId1"/>
          <a:stretch/>
        </p:blipFill>
        <p:spPr>
          <a:xfrm>
            <a:off x="5435640" y="1042920"/>
            <a:ext cx="3456720" cy="5409360"/>
          </a:xfrm>
          <a:prstGeom prst="rect">
            <a:avLst/>
          </a:prstGeom>
          <a:ln>
            <a:noFill/>
          </a:ln>
        </p:spPr>
      </p:pic>
      <p:sp>
        <p:nvSpPr>
          <p:cNvPr id="365" name="CustomShape 4"/>
          <p:cNvSpPr/>
          <p:nvPr/>
        </p:nvSpPr>
        <p:spPr>
          <a:xfrm>
            <a:off x="9704520" y="1528920"/>
            <a:ext cx="84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socket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F231EC16-7CBA-4225-B25F-E3D915FB5F43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Levels of Program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468360" y="1125360"/>
            <a:ext cx="496656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High-level language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Syntax is similar to English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 translator is required to translate the program – compile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Allows the user to work on the program logic at higher level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9" name="Picture 4" descr="f01-03-P374493"/>
          <p:cNvPicPr/>
          <p:nvPr/>
        </p:nvPicPr>
        <p:blipFill>
          <a:blip r:embed="rId1"/>
          <a:stretch/>
        </p:blipFill>
        <p:spPr>
          <a:xfrm>
            <a:off x="5055480" y="2567880"/>
            <a:ext cx="3887640" cy="352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FD3B953C-A3C2-4D18-A8D4-B0586BD470E5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Levels of Program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68360" y="1125360"/>
            <a:ext cx="446292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Assembly language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Composed of assembly </a:t>
            </a:r>
            <a:r>
              <a:rPr b="1" i="1" lang="en-US" sz="2000" spc="-1" strike="noStrike">
                <a:solidFill>
                  <a:srgbClr val="0039a6"/>
                </a:solidFill>
                <a:latin typeface="Arial"/>
                <a:ea typeface="SimSun"/>
              </a:rPr>
              <a:t>instructions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An assembly instruction is a mnemonic representation of a machine instruction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Assembly instruction must be translated before it can be executed – assembler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Programmers need to work on the program logic at a very low level, hard to achieve high productivity.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3" name="Picture 4" descr="f01-03-P374493"/>
          <p:cNvPicPr/>
          <p:nvPr/>
        </p:nvPicPr>
        <p:blipFill>
          <a:blip r:embed="rId1"/>
          <a:stretch/>
        </p:blipFill>
        <p:spPr>
          <a:xfrm>
            <a:off x="4932000" y="1484640"/>
            <a:ext cx="3736800" cy="41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B79178D7-D252-442B-B627-F8AE8E9AC733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Levels of Program Code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468360" y="1125360"/>
            <a:ext cx="496656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Machine instruction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 sequence of binary digits which can be executed by the processor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Hard to understand, program, and debug for human being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7" name="Picture 4" descr="f01-03-P374493"/>
          <p:cNvPicPr/>
          <p:nvPr/>
        </p:nvPicPr>
        <p:blipFill>
          <a:blip r:embed="rId1"/>
          <a:srcRect l="27844" t="0" r="0" b="0"/>
          <a:stretch/>
        </p:blipFill>
        <p:spPr>
          <a:xfrm>
            <a:off x="5435640" y="989280"/>
            <a:ext cx="3428280" cy="2984760"/>
          </a:xfrm>
          <a:prstGeom prst="rect">
            <a:avLst/>
          </a:prstGeom>
          <a:ln>
            <a:noFill/>
          </a:ln>
        </p:spPr>
      </p:pic>
      <p:pic>
        <p:nvPicPr>
          <p:cNvPr id="378" name="图片 1" descr=""/>
          <p:cNvPicPr/>
          <p:nvPr/>
        </p:nvPicPr>
        <p:blipFill>
          <a:blip r:embed="rId2"/>
          <a:stretch/>
        </p:blipFill>
        <p:spPr>
          <a:xfrm>
            <a:off x="5191200" y="4262400"/>
            <a:ext cx="3582360" cy="1610640"/>
          </a:xfrm>
          <a:prstGeom prst="rect">
            <a:avLst/>
          </a:prstGeom>
          <a:ln>
            <a:noFill/>
          </a:ln>
        </p:spPr>
      </p:pic>
      <p:pic>
        <p:nvPicPr>
          <p:cNvPr id="379" name="图片 2" descr=""/>
          <p:cNvPicPr/>
          <p:nvPr/>
        </p:nvPicPr>
        <p:blipFill>
          <a:blip r:embed="rId3"/>
          <a:stretch/>
        </p:blipFill>
        <p:spPr>
          <a:xfrm>
            <a:off x="1135080" y="3027240"/>
            <a:ext cx="3633120" cy="3507480"/>
          </a:xfrm>
          <a:prstGeom prst="rect">
            <a:avLst/>
          </a:prstGeom>
          <a:ln>
            <a:noFill/>
          </a:ln>
        </p:spPr>
      </p:pic>
      <p:sp>
        <p:nvSpPr>
          <p:cNvPr id="380" name="CustomShape 4"/>
          <p:cNvSpPr/>
          <p:nvPr/>
        </p:nvSpPr>
        <p:spPr>
          <a:xfrm>
            <a:off x="6132240" y="6058080"/>
            <a:ext cx="1239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From Wikipedia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B9F855DA-4F86-4077-B887-6BFB98A27F5F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Classes of Computers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9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Desktop computers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General purpose, variety of software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Subject to cost/performance tradeoff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Embedded computers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Hidden as components of systems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Subject to power/performance/cost constraints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Server computers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Network based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High capacity, performance, reliability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Range from small servers to building sized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Technology Trends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2" name="图片 8" descr=""/>
          <p:cNvPicPr/>
          <p:nvPr/>
        </p:nvPicPr>
        <p:blipFill>
          <a:blip r:embed="rId1"/>
          <a:stretch/>
        </p:blipFill>
        <p:spPr>
          <a:xfrm>
            <a:off x="179640" y="1268640"/>
            <a:ext cx="8352360" cy="545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52600" y="1069920"/>
            <a:ext cx="4247280" cy="33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Electronics technology continues to evolve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Reduced cost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Parallelism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并行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Low power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Increased capacity and performance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EB59A568-5C64-4C3C-B293-8F3D2B0948DF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Technology Trends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6" name="图片 1" descr=""/>
          <p:cNvPicPr/>
          <p:nvPr/>
        </p:nvPicPr>
        <p:blipFill>
          <a:blip r:embed="rId1"/>
          <a:stretch/>
        </p:blipFill>
        <p:spPr>
          <a:xfrm>
            <a:off x="3962520" y="2254320"/>
            <a:ext cx="4973040" cy="4467960"/>
          </a:xfrm>
          <a:prstGeom prst="rect">
            <a:avLst/>
          </a:prstGeom>
          <a:ln>
            <a:noFill/>
          </a:ln>
        </p:spPr>
      </p:pic>
      <p:sp>
        <p:nvSpPr>
          <p:cNvPr id="387" name="CustomShape 4"/>
          <p:cNvSpPr/>
          <p:nvPr/>
        </p:nvSpPr>
        <p:spPr>
          <a:xfrm>
            <a:off x="3785400" y="5950080"/>
            <a:ext cx="1340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(From Wikipedia)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B4B131AA-918C-411E-A048-B73BC4E91F19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Power Trends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684360" y="4149720"/>
            <a:ext cx="827028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In CMOS IC technology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7740720" y="5805360"/>
            <a:ext cx="1002600" cy="402480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×1000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2050920" y="5805360"/>
            <a:ext cx="1002600" cy="402480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×30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3564000" y="5805360"/>
            <a:ext cx="2137680" cy="575640"/>
          </a:xfrm>
          <a:prstGeom prst="borderCallout1">
            <a:avLst>
              <a:gd name="adj1" fmla="val 19833"/>
              <a:gd name="adj2" fmla="val 103565"/>
              <a:gd name="adj3" fmla="val -71074"/>
              <a:gd name="adj4" fmla="val 108907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5V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  <a:ea typeface="SimSun"/>
              </a:rPr>
              <a:t>-&gt;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1V in 15y, 15% off/generation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4" name="Picture 10" descr="f01-15-P374493"/>
          <p:cNvPicPr/>
          <p:nvPr/>
        </p:nvPicPr>
        <p:blipFill>
          <a:blip r:embed="rId1"/>
          <a:stretch/>
        </p:blipFill>
        <p:spPr>
          <a:xfrm>
            <a:off x="1979640" y="1557360"/>
            <a:ext cx="5117400" cy="2486880"/>
          </a:xfrm>
          <a:prstGeom prst="rect">
            <a:avLst/>
          </a:prstGeom>
          <a:ln>
            <a:noFill/>
          </a:ln>
        </p:spPr>
      </p:pic>
      <p:sp>
        <p:nvSpPr>
          <p:cNvPr id="395" name="CustomShape 7"/>
          <p:cNvSpPr/>
          <p:nvPr/>
        </p:nvSpPr>
        <p:spPr>
          <a:xfrm>
            <a:off x="7099920" y="1052640"/>
            <a:ext cx="1296360" cy="36432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Hit the wall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Line 8"/>
          <p:cNvSpPr/>
          <p:nvPr/>
        </p:nvSpPr>
        <p:spPr>
          <a:xfrm flipH="1">
            <a:off x="5940360" y="1268280"/>
            <a:ext cx="1079280" cy="360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1320840" y="4940280"/>
            <a:ext cx="7073640" cy="495000"/>
          </a:xfrm>
          <a:prstGeom prst="rect">
            <a:avLst/>
          </a:prstGeom>
          <a:ln>
            <a:noFill/>
          </a:ln>
        </p:spPr>
      </p:pic>
      <p:sp>
        <p:nvSpPr>
          <p:cNvPr id="398" name="CustomShape 9"/>
          <p:cNvSpPr/>
          <p:nvPr/>
        </p:nvSpPr>
        <p:spPr>
          <a:xfrm>
            <a:off x="4968000" y="613800"/>
            <a:ext cx="201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Cannot hanlde the heat problem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698A259F-9ACA-4716-9B83-33E5A4B0E263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684360" y="328680"/>
            <a:ext cx="825912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"/>
                <a:ea typeface="SimSun"/>
              </a:rPr>
              <a:t>How to Measure Computer Performance?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Execution (response) time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How long it takes to do a task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Measure for PCs and embedded computers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Throughput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Total work done per unit time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Servers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We’ll focus on execution time for now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ECDFB446-1C8D-4D2E-9B81-59A7CEA1682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684360" y="206280"/>
            <a:ext cx="825912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39a6"/>
                </a:solidFill>
                <a:latin typeface="Arial"/>
                <a:ea typeface="SimSun"/>
              </a:rPr>
              <a:t>Measuring Performance - Time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Elapsed time – for System Performance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Total execution time to complete a task, including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Processing, I/O, OS overhead, idle time, everything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But doesn’t completely reflect computer’s performance if it focuses on better throughput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CPU time – for CPU Performance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CPU execution time processing a task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Exclude I/O time, time spent for other tasks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Comprises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user CPU time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and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system CPU time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Hard to differentiate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9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Different programs run with different CPU performance and system performance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User must know what’s the desired performance metric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CD5BFD04-C771-462C-B841-5A2A178C4110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Understanding Performance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Performance-related factors: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Algorithm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Determines number of operations executed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Programming language, compiler, architecture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 number of machine instructions executed per operation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Processor and memory system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 how fast instructions are executed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I/O system (including OS)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Determines how fast I/O operations are executed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1901F1E2-F0FB-4F63-B894-148525CF10B5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09" name="Line 2"/>
          <p:cNvSpPr/>
          <p:nvPr/>
        </p:nvSpPr>
        <p:spPr>
          <a:xfrm>
            <a:off x="2627280" y="2493720"/>
            <a:ext cx="1728720" cy="0"/>
          </a:xfrm>
          <a:prstGeom prst="line">
            <a:avLst/>
          </a:prstGeom>
          <a:ln w="936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3"/>
          <p:cNvSpPr/>
          <p:nvPr/>
        </p:nvSpPr>
        <p:spPr>
          <a:xfrm>
            <a:off x="2627280" y="2565360"/>
            <a:ext cx="0" cy="1655640"/>
          </a:xfrm>
          <a:prstGeom prst="line">
            <a:avLst/>
          </a:prstGeom>
          <a:ln cap="rnd"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4"/>
          <p:cNvSpPr/>
          <p:nvPr/>
        </p:nvSpPr>
        <p:spPr>
          <a:xfrm>
            <a:off x="4356000" y="2565360"/>
            <a:ext cx="0" cy="1655640"/>
          </a:xfrm>
          <a:prstGeom prst="line">
            <a:avLst/>
          </a:prstGeom>
          <a:ln cap="rnd"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5"/>
          <p:cNvSpPr/>
          <p:nvPr/>
        </p:nvSpPr>
        <p:spPr>
          <a:xfrm>
            <a:off x="6083280" y="2565360"/>
            <a:ext cx="0" cy="1655640"/>
          </a:xfrm>
          <a:prstGeom prst="line">
            <a:avLst/>
          </a:prstGeom>
          <a:ln cap="rnd"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6"/>
          <p:cNvSpPr/>
          <p:nvPr/>
        </p:nvSpPr>
        <p:spPr>
          <a:xfrm>
            <a:off x="7812000" y="2565360"/>
            <a:ext cx="0" cy="1655640"/>
          </a:xfrm>
          <a:prstGeom prst="line">
            <a:avLst/>
          </a:prstGeom>
          <a:ln cap="rnd" w="936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CPU Clocking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5" name="CustomShape 8"/>
          <p:cNvSpPr/>
          <p:nvPr/>
        </p:nvSpPr>
        <p:spPr>
          <a:xfrm>
            <a:off x="684360" y="1125360"/>
            <a:ext cx="8270280" cy="12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Operation of digital hardware governed by a constant-rate clock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Line 9"/>
          <p:cNvSpPr/>
          <p:nvPr/>
        </p:nvSpPr>
        <p:spPr>
          <a:xfrm>
            <a:off x="2627280" y="2709720"/>
            <a:ext cx="86328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0"/>
          <p:cNvSpPr/>
          <p:nvPr/>
        </p:nvSpPr>
        <p:spPr>
          <a:xfrm>
            <a:off x="262728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1"/>
          <p:cNvSpPr/>
          <p:nvPr/>
        </p:nvSpPr>
        <p:spPr>
          <a:xfrm>
            <a:off x="349056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12"/>
          <p:cNvSpPr/>
          <p:nvPr/>
        </p:nvSpPr>
        <p:spPr>
          <a:xfrm>
            <a:off x="3490560" y="2997000"/>
            <a:ext cx="8636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3"/>
          <p:cNvSpPr/>
          <p:nvPr/>
        </p:nvSpPr>
        <p:spPr>
          <a:xfrm>
            <a:off x="2339640" y="2997000"/>
            <a:ext cx="2876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14"/>
          <p:cNvSpPr/>
          <p:nvPr/>
        </p:nvSpPr>
        <p:spPr>
          <a:xfrm>
            <a:off x="4356000" y="2709720"/>
            <a:ext cx="8636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5"/>
          <p:cNvSpPr/>
          <p:nvPr/>
        </p:nvSpPr>
        <p:spPr>
          <a:xfrm>
            <a:off x="435600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16"/>
          <p:cNvSpPr/>
          <p:nvPr/>
        </p:nvSpPr>
        <p:spPr>
          <a:xfrm>
            <a:off x="521964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17"/>
          <p:cNvSpPr/>
          <p:nvPr/>
        </p:nvSpPr>
        <p:spPr>
          <a:xfrm>
            <a:off x="5219640" y="2997000"/>
            <a:ext cx="8636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18"/>
          <p:cNvSpPr/>
          <p:nvPr/>
        </p:nvSpPr>
        <p:spPr>
          <a:xfrm>
            <a:off x="6083280" y="2709720"/>
            <a:ext cx="86328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19"/>
          <p:cNvSpPr/>
          <p:nvPr/>
        </p:nvSpPr>
        <p:spPr>
          <a:xfrm>
            <a:off x="608328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0"/>
          <p:cNvSpPr/>
          <p:nvPr/>
        </p:nvSpPr>
        <p:spPr>
          <a:xfrm>
            <a:off x="694656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21"/>
          <p:cNvSpPr/>
          <p:nvPr/>
        </p:nvSpPr>
        <p:spPr>
          <a:xfrm>
            <a:off x="6946560" y="2997000"/>
            <a:ext cx="86364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22"/>
          <p:cNvSpPr/>
          <p:nvPr/>
        </p:nvSpPr>
        <p:spPr>
          <a:xfrm>
            <a:off x="7812000" y="2709720"/>
            <a:ext cx="0" cy="2872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23"/>
          <p:cNvSpPr/>
          <p:nvPr/>
        </p:nvSpPr>
        <p:spPr>
          <a:xfrm>
            <a:off x="7812000" y="2709720"/>
            <a:ext cx="287280" cy="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4"/>
          <p:cNvSpPr/>
          <p:nvPr/>
        </p:nvSpPr>
        <p:spPr>
          <a:xfrm>
            <a:off x="4211640" y="3789360"/>
            <a:ext cx="288360" cy="286560"/>
          </a:xfrm>
          <a:custGeom>
            <a:avLst/>
            <a:gdLst/>
            <a:ahLst/>
            <a:rect l="l" t="t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5"/>
          <p:cNvSpPr/>
          <p:nvPr/>
        </p:nvSpPr>
        <p:spPr>
          <a:xfrm>
            <a:off x="5940360" y="3789360"/>
            <a:ext cx="288360" cy="286560"/>
          </a:xfrm>
          <a:custGeom>
            <a:avLst/>
            <a:gdLst/>
            <a:ahLst/>
            <a:rect l="l" t="t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6"/>
          <p:cNvSpPr/>
          <p:nvPr/>
        </p:nvSpPr>
        <p:spPr>
          <a:xfrm>
            <a:off x="7667640" y="3789360"/>
            <a:ext cx="288360" cy="286560"/>
          </a:xfrm>
          <a:custGeom>
            <a:avLst/>
            <a:gdLst/>
            <a:ahLst/>
            <a:rect l="l" t="t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27"/>
          <p:cNvSpPr/>
          <p:nvPr/>
        </p:nvSpPr>
        <p:spPr>
          <a:xfrm>
            <a:off x="2339640" y="4221000"/>
            <a:ext cx="5904000" cy="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28"/>
          <p:cNvSpPr/>
          <p:nvPr/>
        </p:nvSpPr>
        <p:spPr>
          <a:xfrm flipV="1">
            <a:off x="2339640" y="2565360"/>
            <a:ext cx="0" cy="16556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9"/>
          <p:cNvSpPr/>
          <p:nvPr/>
        </p:nvSpPr>
        <p:spPr>
          <a:xfrm>
            <a:off x="684360" y="271476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Clock (cycles)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7" name="CustomShape 30"/>
          <p:cNvSpPr/>
          <p:nvPr/>
        </p:nvSpPr>
        <p:spPr>
          <a:xfrm>
            <a:off x="685800" y="3146400"/>
            <a:ext cx="16819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Data transfer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and computation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8" name="CustomShape 31"/>
          <p:cNvSpPr/>
          <p:nvPr/>
        </p:nvSpPr>
        <p:spPr>
          <a:xfrm>
            <a:off x="686520" y="3794040"/>
            <a:ext cx="1331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Update state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9" name="CustomShape 32"/>
          <p:cNvSpPr/>
          <p:nvPr/>
        </p:nvSpPr>
        <p:spPr>
          <a:xfrm>
            <a:off x="2916360" y="2421000"/>
            <a:ext cx="1150200" cy="143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3"/>
          <p:cNvSpPr/>
          <p:nvPr/>
        </p:nvSpPr>
        <p:spPr>
          <a:xfrm>
            <a:off x="2843280" y="2281320"/>
            <a:ext cx="13100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Clock period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1" name="CustomShape 34"/>
          <p:cNvSpPr/>
          <p:nvPr/>
        </p:nvSpPr>
        <p:spPr>
          <a:xfrm>
            <a:off x="4356000" y="3284640"/>
            <a:ext cx="1726560" cy="286560"/>
          </a:xfrm>
          <a:custGeom>
            <a:avLst/>
            <a:gdLst/>
            <a:ahLst/>
            <a:rect l="l" t="t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5"/>
          <p:cNvSpPr/>
          <p:nvPr/>
        </p:nvSpPr>
        <p:spPr>
          <a:xfrm>
            <a:off x="2627280" y="3284640"/>
            <a:ext cx="1726560" cy="286560"/>
          </a:xfrm>
          <a:custGeom>
            <a:avLst/>
            <a:gdLst/>
            <a:ahLst/>
            <a:rect l="l" t="t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6"/>
          <p:cNvSpPr/>
          <p:nvPr/>
        </p:nvSpPr>
        <p:spPr>
          <a:xfrm>
            <a:off x="6083280" y="3284640"/>
            <a:ext cx="1726560" cy="286560"/>
          </a:xfrm>
          <a:custGeom>
            <a:avLst/>
            <a:gdLst/>
            <a:ahLst/>
            <a:rect l="l" t="t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FFBE8CF8-0E76-4301-8FBD-9174887B2555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CPU Time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684360" y="2968560"/>
            <a:ext cx="8270280" cy="32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Performance improved by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Reducing number of clock cycles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Increasing clock rate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7020000" y="3606840"/>
            <a:ext cx="19090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Tradeoff we will face when designing the CPU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6877080" y="3789360"/>
            <a:ext cx="70560" cy="718560"/>
          </a:xfrm>
          <a:prstGeom prst="rightBrace">
            <a:avLst>
              <a:gd name="adj1" fmla="val 83888"/>
              <a:gd name="adj2" fmla="val 50000"/>
            </a:avLst>
          </a:pr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673200" y="1549440"/>
            <a:ext cx="8178480" cy="119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DC86F1DF-D4E9-4F90-B6EC-5F1F33FBE50B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CPU Time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684360" y="1125360"/>
            <a:ext cx="8270280" cy="29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Computer A: 2GHz clock, 10s CPU time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Designing Computer B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Aim for 6s CPU time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Can do faster clock, but causes 1.2 × clock cycles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SimSun"/>
              </a:rPr>
              <a:t>A</a:t>
            </a:r>
            <a:endParaRPr b="0" lang="en-US" sz="1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How fast must Computer B clock be?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888840" y="3276720"/>
            <a:ext cx="7124400" cy="294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625638D6-95E5-486E-BCB4-1B195B680CAD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684360" y="115920"/>
            <a:ext cx="825912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39a6"/>
                </a:solidFill>
                <a:latin typeface="Arial"/>
                <a:ea typeface="SimSun"/>
              </a:rPr>
              <a:t>Instruction Count (IC) and Clock cycle Per Instruction (CPI)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182600" y="3462480"/>
            <a:ext cx="7771680" cy="27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8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Instruction Count for a program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Determined by program,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Instruction Set Architecture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(ISA), and compiler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Cycles per instruction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Determined by CPU hardware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479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If different instructions have different CPI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80000"/>
              </a:lnSpc>
              <a:spcBef>
                <a:spcPts val="400"/>
              </a:spcBef>
              <a:buClr>
                <a:srgbClr val="eceaac"/>
              </a:buClr>
              <a:buSzPct val="50000"/>
              <a:buFont typeface="Wingdings" charset="2"/>
              <a:buChar char="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Average CPI, affected by instruction mix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826920" y="1125360"/>
            <a:ext cx="7771680" cy="27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How instructions related to performance?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6522480" y="2728800"/>
            <a:ext cx="2581200" cy="63864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39a6"/>
                </a:solidFill>
                <a:latin typeface="Arial"/>
                <a:ea typeface="SimSun"/>
              </a:rPr>
              <a:t>Classic CPU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39a6"/>
                </a:solidFill>
                <a:latin typeface="Arial"/>
                <a:ea typeface="SimSun"/>
              </a:rPr>
              <a:t>performance equation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Line 6"/>
          <p:cNvSpPr/>
          <p:nvPr/>
        </p:nvSpPr>
        <p:spPr>
          <a:xfrm flipH="1" flipV="1">
            <a:off x="5580000" y="2923920"/>
            <a:ext cx="936360" cy="144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47640" y="1752480"/>
            <a:ext cx="8292600" cy="163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577D6DDB-9385-4416-AADC-47BB04114C31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39a6"/>
                </a:solidFill>
                <a:latin typeface="Arial"/>
                <a:ea typeface="SimSun"/>
              </a:rPr>
              <a:t>Where can we find Computers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457200" y="1197000"/>
            <a:ext cx="8228880" cy="505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Desktop, Laptop, hand held PC, …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Automotive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Automatic Ignition Systems, Cruise, ABS, traction control, airbag release system…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Consumer Electronics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TV, PDA, appliances, toys, cell phones, camera …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Industrial Control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robotics, control systems …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Medical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Infusion Pumps, Dialysis Machines, Prosthetic Devices, Cardiac Monitors, …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Networking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wired and wireless routers, hubs, …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Office Automation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6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fax, photocopiers, printers, scanners, …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Aerospace applications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Flight-control systems, engine controllers, auto-pilots and passenger in-flight entertainment systems… 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80000"/>
              </a:lnSpc>
              <a:spcBef>
                <a:spcPts val="360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Defense systems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80000"/>
              </a:lnSpc>
              <a:spcBef>
                <a:spcPts val="320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Radar systems, fighter aircraft flight-control systems, radio systems, and missile guidance systems…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2914CD9C-1D2E-4F29-9E93-1842612C657B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CPI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684360" y="1125360"/>
            <a:ext cx="8270280" cy="20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Computer A: Cycle Time = 250ps, CPI = 2.0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Computer B: Cycle Time = 500ps, CPI = 1.2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Same ISA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56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Which is faster, and by how much?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4" name="CustomShape 4"/>
          <p:cNvSpPr/>
          <p:nvPr/>
        </p:nvSpPr>
        <p:spPr>
          <a:xfrm>
            <a:off x="7164360" y="3718080"/>
            <a:ext cx="1721880" cy="359640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A is faster…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CustomShape 5"/>
          <p:cNvSpPr/>
          <p:nvPr/>
        </p:nvSpPr>
        <p:spPr>
          <a:xfrm>
            <a:off x="7164360" y="5518080"/>
            <a:ext cx="1721880" cy="359640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…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by this much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1054080" y="3276720"/>
            <a:ext cx="6997320" cy="27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A7382A26-B871-4B3E-BD68-12C6175DCE32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Performance 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684360" y="3284640"/>
            <a:ext cx="8270280" cy="29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Performance depends on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Algorithm: affects IC, possibly CPI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Programming language: affects IC, CPI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Compiler: affects IC, CPI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Instruction set architecture: affects IC, CPI, T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Arial"/>
                <a:ea typeface="SimSun"/>
              </a:rPr>
              <a:t>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672120" y="1258920"/>
            <a:ext cx="2849760" cy="45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eceaac"/>
                </a:solidFill>
                <a:latin typeface="Arial Black"/>
                <a:ea typeface="SimSun"/>
              </a:rPr>
              <a:t>The BIG Picture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825480" y="2057400"/>
            <a:ext cx="784836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5744A159-9AD7-42B1-8060-D803C6C19DA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684360" y="146160"/>
            <a:ext cx="82591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39a6"/>
                </a:solidFill>
                <a:latin typeface="Arial"/>
                <a:ea typeface="SimSun"/>
              </a:rPr>
              <a:t>Concluding Remarks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84360" y="1125360"/>
            <a:ext cx="827028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Classes and applications of computer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Cost/performance is improving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Due to underlying technology development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Hierarchical layers of abstraction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In both hardware and software</a:t>
            </a:r>
            <a:endParaRPr b="0" lang="en-US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Execution time: the best performance measure</a:t>
            </a:r>
            <a:endParaRPr b="0" lang="en-US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eceaac"/>
              </a:buClr>
              <a:buSzPct val="60000"/>
              <a:buFont typeface="Wingdings" charset="2"/>
              <a:buChar char="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Power is a limiting factor</a:t>
            </a:r>
            <a:endParaRPr b="0" lang="en-US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91afbf"/>
              </a:buClr>
              <a:buSzPct val="55000"/>
              <a:buFont typeface="Wingdings" charset="2"/>
              <a:buChar char="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Use parallelism to improve performance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749A712B-5CC0-48FB-A9A4-1E7C95110BB6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272" name="Picture 2" descr="Hunter Thermostat 44550 open"/>
          <p:cNvPicPr/>
          <p:nvPr/>
        </p:nvPicPr>
        <p:blipFill>
          <a:blip r:embed="rId1"/>
          <a:stretch/>
        </p:blipFill>
        <p:spPr>
          <a:xfrm>
            <a:off x="533520" y="1219320"/>
            <a:ext cx="3276000" cy="365688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273" name="CustomShape 2"/>
          <p:cNvSpPr/>
          <p:nvPr/>
        </p:nvSpPr>
        <p:spPr>
          <a:xfrm>
            <a:off x="4114800" y="1295280"/>
            <a:ext cx="4571280" cy="35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Hunter Programmable Digital Thermostat.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4-bit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62BEEDBE-78E1-4BF6-84E7-480A8118D65C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276" name="Picture 2" descr="Vendo V-MAX 720"/>
          <p:cNvPicPr/>
          <p:nvPr/>
        </p:nvPicPr>
        <p:blipFill>
          <a:blip r:embed="rId1"/>
          <a:stretch/>
        </p:blipFill>
        <p:spPr>
          <a:xfrm>
            <a:off x="457200" y="228600"/>
            <a:ext cx="3869640" cy="6019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277" name="CustomShape 2"/>
          <p:cNvSpPr/>
          <p:nvPr/>
        </p:nvSpPr>
        <p:spPr>
          <a:xfrm>
            <a:off x="4800600" y="1308240"/>
            <a:ext cx="4037760" cy="39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Product:Vendo V-MAX 720 vending machine.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8-bit Motorola 68HC11.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4573800" y="558972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304EF67E-0695-417B-A6FD-3DFE52E7E0F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280" name="Picture 2" descr="Sonicare Toothbrush"/>
          <p:cNvPicPr/>
          <p:nvPr/>
        </p:nvPicPr>
        <p:blipFill>
          <a:blip r:embed="rId1"/>
          <a:stretch/>
        </p:blipFill>
        <p:spPr>
          <a:xfrm>
            <a:off x="457200" y="3124080"/>
            <a:ext cx="8076600" cy="1443960"/>
          </a:xfrm>
          <a:prstGeom prst="rect">
            <a:avLst/>
          </a:prstGeom>
          <a:ln w="12600">
            <a:solidFill>
              <a:srgbClr val="000000"/>
            </a:solidFill>
            <a:miter/>
          </a:ln>
        </p:spPr>
      </p:pic>
      <p:sp>
        <p:nvSpPr>
          <p:cNvPr id="281" name="CustomShape 2"/>
          <p:cNvSpPr/>
          <p:nvPr/>
        </p:nvSpPr>
        <p:spPr>
          <a:xfrm>
            <a:off x="685800" y="1325520"/>
            <a:ext cx="807660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Sonicare Plus toothbrush.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8-bit Zilog Z8.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5E1F6D53-C708-4B19-8C40-70E9AB01CCF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410080" y="1636560"/>
            <a:ext cx="373320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Miele dishwashers.</a:t>
            </a:r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8-bit Motorola 68HC05.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5" name="Picture 3" descr="Miele Dishwasher"/>
          <p:cNvPicPr/>
          <p:nvPr/>
        </p:nvPicPr>
        <p:blipFill>
          <a:blip r:embed="rId1"/>
          <a:stretch/>
        </p:blipFill>
        <p:spPr>
          <a:xfrm>
            <a:off x="324000" y="1557360"/>
            <a:ext cx="4876200" cy="373320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286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692360" y="6381720"/>
            <a:ext cx="7271640" cy="35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Chapter 1 — Computer Abstractions and Technology — </a:t>
            </a:r>
            <a:fld id="{4E0CBE0B-7DDA-4282-9A2F-AF61A0926F47}" type="slidenum"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56200" y="2038320"/>
            <a:ext cx="396180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Product: NASA's Mars Sojourner Rover.</a:t>
            </a:r>
            <a:br/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Microprocessor: </a:t>
            </a:r>
            <a:br/>
            <a:r>
              <a:rPr b="1" lang="en-US" sz="3200" spc="-1" strike="noStrike">
                <a:solidFill>
                  <a:srgbClr val="0039a6"/>
                </a:solidFill>
                <a:latin typeface="Arial Rounded MT Bold"/>
                <a:ea typeface="SimSun"/>
              </a:rPr>
              <a:t>8-bit Intel 80C85.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9" name="Picture 3" descr="Mars Rover"/>
          <p:cNvPicPr/>
          <p:nvPr/>
        </p:nvPicPr>
        <p:blipFill>
          <a:blip r:embed="rId1"/>
          <a:stretch/>
        </p:blipFill>
        <p:spPr>
          <a:xfrm>
            <a:off x="179280" y="1625760"/>
            <a:ext cx="4671360" cy="37472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3781800" y="5516640"/>
            <a:ext cx="1471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SimSun"/>
              </a:rPr>
              <a:t>by Daniel W. Lewis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Application>LibreOffice/6.3.2.2$Linux_X86_64 LibreOffice_project/30$Build-2</Application>
  <Words>1732</Words>
  <Paragraphs>327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2017-09-11T03:55:18Z</dcterms:created>
  <dc:creator>Microsoft Office 用户</dc:creator>
  <dc:description/>
  <dc:language>zh-CN</dc:language>
  <cp:lastModifiedBy/>
  <dcterms:modified xsi:type="dcterms:W3CDTF">2019-09-12T15:03:59Z</dcterms:modified>
  <cp:revision>18</cp:revision>
  <dc:subject/>
  <dc:title>Topic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28</vt:i4>
  </property>
  <property fmtid="{D5CDD505-2E9C-101B-9397-08002B2CF9AE}" pid="8" name="PresentationFormat">
    <vt:lpwstr>全屏显示(4:3)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</Properties>
</file>